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87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7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47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35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7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18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79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6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47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56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53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azprom.r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://rosask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sneft.ru/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https://yandex.ru/" TargetMode="External"/><Relationship Id="rId4" Type="http://schemas.openxmlformats.org/officeDocument/2006/relationships/hyperlink" Target="http://www.mchs.gov.ru/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Franklin Gothic Medium Cond" panose="020B0606030402020204" pitchFamily="34" charset="0"/>
              </a:rPr>
              <a:t>Горные вертолеты</a:t>
            </a:r>
            <a:endParaRPr lang="ru-RU" sz="80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Franklin Gothic Medium Cond" panose="020B0606030402020204" pitchFamily="34" charset="0"/>
              </a:rPr>
              <a:t>Сотрудничество с </a:t>
            </a:r>
            <a:r>
              <a:rPr lang="ru-RU" dirty="0" err="1" smtClean="0">
                <a:latin typeface="Franklin Gothic Medium Cond" panose="020B0606030402020204" pitchFamily="34" charset="0"/>
              </a:rPr>
              <a:t>Синерджи</a:t>
            </a:r>
            <a:r>
              <a:rPr lang="ru-RU" dirty="0" smtClean="0">
                <a:latin typeface="Franklin Gothic Medium Cond" panose="020B0606030402020204" pitchFamily="34" charset="0"/>
              </a:rPr>
              <a:t> Бот</a:t>
            </a:r>
            <a:endParaRPr lang="ru-RU" dirty="0">
              <a:latin typeface="Franklin Gothic Medium Cond" panose="020B06060304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852" y="438799"/>
            <a:ext cx="3763548" cy="1438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754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Знакомство с компанией горные вертолеты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173" y="2412825"/>
            <a:ext cx="10820400" cy="4167051"/>
          </a:xfrm>
        </p:spPr>
        <p:txBody>
          <a:bodyPr/>
          <a:lstStyle/>
          <a:p>
            <a:r>
              <a:rPr lang="ru-RU" dirty="0">
                <a:latin typeface="Franklin Gothic Medium Cond" panose="020B0606030402020204" pitchFamily="34" charset="0"/>
              </a:rPr>
              <a:t>Группа компаний «Горные Вертолеты» — это крупнейший </a:t>
            </a:r>
            <a:r>
              <a:rPr lang="ru-RU" dirty="0" err="1">
                <a:latin typeface="Franklin Gothic Medium Cond" panose="020B0606030402020204" pitchFamily="34" charset="0"/>
              </a:rPr>
              <a:t>эксплуатант</a:t>
            </a:r>
            <a:r>
              <a:rPr lang="ru-RU" dirty="0">
                <a:latin typeface="Franklin Gothic Medium Cond" panose="020B0606030402020204" pitchFamily="34" charset="0"/>
              </a:rPr>
              <a:t> воздушных судов государственной и гражданской авиации. </a:t>
            </a:r>
            <a:endParaRPr lang="ru-RU" dirty="0" smtClean="0">
              <a:latin typeface="Franklin Gothic Medium Cond" panose="020B0606030402020204" pitchFamily="34" charset="0"/>
            </a:endParaRPr>
          </a:p>
          <a:p>
            <a:r>
              <a:rPr lang="ru-RU" dirty="0" smtClean="0">
                <a:latin typeface="Franklin Gothic Medium Cond" panose="020B0606030402020204" pitchFamily="34" charset="0"/>
              </a:rPr>
              <a:t>«</a:t>
            </a:r>
            <a:r>
              <a:rPr lang="ru-RU" dirty="0">
                <a:latin typeface="Franklin Gothic Medium Cond" panose="020B0606030402020204" pitchFamily="34" charset="0"/>
              </a:rPr>
              <a:t>Горные Вертолеты» управляют воздушными судами на праве долгосрочных и краткосрочных договоров лизинга в большинстве субъектов Федерации, а также в странах дальнего и ближнего зарубежья</a:t>
            </a:r>
            <a:r>
              <a:rPr lang="ru-RU" dirty="0" smtClean="0">
                <a:latin typeface="Franklin Gothic Medium Cond" panose="020B0606030402020204" pitchFamily="34" charset="0"/>
              </a:rPr>
              <a:t>. 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Ключевым </a:t>
            </a:r>
            <a:r>
              <a:rPr lang="ru-RU" dirty="0">
                <a:latin typeface="Franklin Gothic Medium Cond" panose="020B0606030402020204" pitchFamily="34" charset="0"/>
              </a:rPr>
              <a:t>видом деятельности группы компаний «Горные Вертолеты» является сложный вертикальный и горизонтальный вертолетный монтаж высокогорных </a:t>
            </a:r>
            <a:r>
              <a:rPr lang="ru-RU" dirty="0" smtClean="0">
                <a:latin typeface="Franklin Gothic Medium Cond" panose="020B0606030402020204" pitchFamily="34" charset="0"/>
              </a:rPr>
              <a:t>объектов.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Постоянными клиентами компании являются:</a:t>
            </a:r>
            <a:endParaRPr lang="ru-RU" dirty="0"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Горнолыжный курорт «Роза Хутор»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777" y="5639632"/>
            <a:ext cx="2381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19155" y="4514981"/>
            <a:ext cx="262051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 </a:t>
            </a:r>
          </a:p>
        </p:txBody>
      </p:sp>
      <p:pic>
        <p:nvPicPr>
          <p:cNvPr id="1028" name="Picture 4" descr="МЧС России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4" y="5538253"/>
            <a:ext cx="2381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41688" y="-413810"/>
            <a:ext cx="237746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/>
              </a:rPr>
              <a:t> </a:t>
            </a:r>
            <a:r>
              <a:rPr kumimoji="0" lang="ru-RU" alt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 </a:t>
            </a:r>
          </a:p>
        </p:txBody>
      </p:sp>
      <p:pic>
        <p:nvPicPr>
          <p:cNvPr id="1030" name="Picture 6" descr="ГПАО «Роснефть»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423" y="5639633"/>
            <a:ext cx="2381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331535" y="-377472"/>
            <a:ext cx="238125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  </a:t>
            </a:r>
            <a:r>
              <a:rPr kumimoji="0" lang="ru-RU" alt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 </a:t>
            </a:r>
          </a:p>
        </p:txBody>
      </p:sp>
      <p:pic>
        <p:nvPicPr>
          <p:cNvPr id="1032" name="Picture 8" descr="ОАО «Газпром» 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773" y="4849308"/>
            <a:ext cx="2381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Яндекс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75" y="1269824"/>
            <a:ext cx="2381250" cy="1143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79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чем компания обратилась </a:t>
            </a:r>
            <a:r>
              <a:rPr lang="ru-RU" smtClean="0"/>
              <a:t>к нам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4233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Franklin Gothic Medium Cond" panose="020B0606030402020204" pitchFamily="34" charset="0"/>
              </a:rPr>
              <a:t>В марте 2021 года компания обратилась к нам для разработки чат бота в </a:t>
            </a:r>
            <a:r>
              <a:rPr lang="ru-RU" dirty="0" err="1" smtClean="0">
                <a:latin typeface="Franklin Gothic Medium Cond" panose="020B0606030402020204" pitchFamily="34" charset="0"/>
              </a:rPr>
              <a:t>Вацапп</a:t>
            </a:r>
            <a:r>
              <a:rPr lang="ru-RU" dirty="0" smtClean="0">
                <a:latin typeface="Franklin Gothic Medium Cond" panose="020B0606030402020204" pitchFamily="34" charset="0"/>
              </a:rPr>
              <a:t> и Телеграмм мессенджерах. У компании было большое количество обезличенного трафика. Из-за этого происходило расходование бюджета компании в «пустоту». Необходимо было минимизировать расходы на рекламу.</a:t>
            </a:r>
            <a:endParaRPr lang="en-US" dirty="0" smtClean="0">
              <a:latin typeface="Franklin Gothic Medium Cond" panose="020B0606030402020204" pitchFamily="34" charset="0"/>
            </a:endParaRPr>
          </a:p>
          <a:p>
            <a:endParaRPr lang="ru-RU" dirty="0" smtClean="0">
              <a:latin typeface="Franklin Gothic Medium Cond" panose="020B0606030402020204" pitchFamily="34" charset="0"/>
            </a:endParaRP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Большая часть заявок носила информационный характер, знакомство с компанией. Этот процесс необходимо было автоматизировать без участия менеджера, чтобы тот смог больше времени уделить «горячим» клиентам.</a:t>
            </a:r>
            <a:endParaRPr lang="en-US" dirty="0" smtClean="0">
              <a:latin typeface="Franklin Gothic Medium Cond" panose="020B0606030402020204" pitchFamily="34" charset="0"/>
            </a:endParaRPr>
          </a:p>
          <a:p>
            <a:endParaRPr lang="ru-RU" dirty="0" smtClean="0">
              <a:latin typeface="Franklin Gothic Medium Cond" panose="020B0606030402020204" pitchFamily="34" charset="0"/>
            </a:endParaRPr>
          </a:p>
          <a:p>
            <a:r>
              <a:rPr lang="ru-RU" dirty="0" smtClean="0">
                <a:latin typeface="Franklin Gothic Medium Cond" panose="020B0606030402020204" pitchFamily="34" charset="0"/>
              </a:rPr>
              <a:t>Целью №1 было увеличить воронку клиентов и получить данные по клиентам, которые просматривали информацию о компании на их сайте, социальных сетях и </a:t>
            </a:r>
            <a:r>
              <a:rPr lang="ru-RU" dirty="0">
                <a:latin typeface="Franklin Gothic Medium Cond" panose="020B0606030402020204" pitchFamily="34" charset="0"/>
              </a:rPr>
              <a:t>рекламных </a:t>
            </a:r>
            <a:r>
              <a:rPr lang="ru-RU" dirty="0" smtClean="0">
                <a:latin typeface="Franklin Gothic Medium Cond" panose="020B0606030402020204" pitchFamily="34" charset="0"/>
              </a:rPr>
              <a:t>площадках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36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мы сделали для клиента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852864"/>
            <a:ext cx="10820400" cy="4365822"/>
          </a:xfrm>
        </p:spPr>
        <p:txBody>
          <a:bodyPr/>
          <a:lstStyle/>
          <a:p>
            <a:r>
              <a:rPr lang="ru-RU" dirty="0" smtClean="0">
                <a:latin typeface="Franklin Gothic Medium Cond" panose="020B0606030402020204" pitchFamily="34" charset="0"/>
              </a:rPr>
              <a:t>Провели анализ аудитории и составили портрет потенциального клиента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Прописали структуру чат бота для первичного взаимодействия с клиентом, презентации компании, услуг и отработки первичных возражений.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Собрали чат бота и внедрили его в сайт компании, а так же в рекламу.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Общаясь с клиентами, бот смог выявлять потенциальных клиентов и равномерно распределять заявки среди менеджеров компании.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63" y="4414058"/>
            <a:ext cx="5317375" cy="2443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34" y="4414058"/>
            <a:ext cx="5791562" cy="2443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978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сотрудничества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61556"/>
            <a:ext cx="9603275" cy="352459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Franklin Gothic Medium Cond" panose="020B0606030402020204" pitchFamily="34" charset="0"/>
              </a:rPr>
              <a:t>Расходы на рекламу сократились на 30%.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Количество клиентов, приходящих к нам,  увеличилось  в 1,5 раза. Благодаря </a:t>
            </a:r>
            <a:r>
              <a:rPr lang="en-US" dirty="0" smtClean="0">
                <a:latin typeface="Franklin Gothic Medium Cond" panose="020B0606030402020204" pitchFamily="34" charset="0"/>
              </a:rPr>
              <a:t>WhatsApp </a:t>
            </a:r>
            <a:r>
              <a:rPr lang="ru-RU" dirty="0" smtClean="0">
                <a:latin typeface="Franklin Gothic Medium Cond" panose="020B0606030402020204" pitchFamily="34" charset="0"/>
              </a:rPr>
              <a:t>смогли создавать </a:t>
            </a:r>
            <a:r>
              <a:rPr lang="ru-RU" dirty="0" err="1" smtClean="0">
                <a:latin typeface="Franklin Gothic Medium Cond" panose="020B0606030402020204" pitchFamily="34" charset="0"/>
              </a:rPr>
              <a:t>лиды</a:t>
            </a:r>
            <a:r>
              <a:rPr lang="ru-RU" dirty="0" smtClean="0">
                <a:latin typeface="Franklin Gothic Medium Cond" panose="020B0606030402020204" pitchFamily="34" charset="0"/>
              </a:rPr>
              <a:t> и первыми начинать диалог с клиентом.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Презентация компании, перечень услуг, фото и видео отзывы – этот процесс стал автоматически и полностью отрабатывается Чат ботом.</a:t>
            </a:r>
          </a:p>
          <a:p>
            <a:r>
              <a:rPr lang="ru-RU" dirty="0" smtClean="0">
                <a:latin typeface="Franklin Gothic Medium Cond" panose="020B0606030402020204" pitchFamily="34" charset="0"/>
              </a:rPr>
              <a:t>У каждого менеджера было высвобождено по 2 часа времени, которое было перенаправлено на работу с клиентами, что позволило увеличить </a:t>
            </a:r>
            <a:r>
              <a:rPr lang="ru-RU" dirty="0" smtClean="0">
                <a:latin typeface="Franklin Gothic Medium Cond" panose="020B0606030402020204" pitchFamily="34" charset="0"/>
              </a:rPr>
              <a:t>продажи на 20%.</a:t>
            </a:r>
            <a:endParaRPr lang="ru-RU" dirty="0" smtClean="0">
              <a:latin typeface="Franklin Gothic Medium Cond" panose="020B06060304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1388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375</TotalTime>
  <Words>271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Franklin Gothic Medium Cond</vt:lpstr>
      <vt:lpstr>Gill Sans MT</vt:lpstr>
      <vt:lpstr>Gallery</vt:lpstr>
      <vt:lpstr>Горные вертолеты</vt:lpstr>
      <vt:lpstr>Знакомство с компанией горные вертолеты </vt:lpstr>
      <vt:lpstr>С чем компания обратилась к нам</vt:lpstr>
      <vt:lpstr>Что мы сделали для клиента</vt:lpstr>
      <vt:lpstr>Результат сотрудничества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Горные вертолеты</dc:title>
  <dc:creator>Вишталенко Евгений Александрович</dc:creator>
  <cp:lastModifiedBy>Дундукова Наталья Сергеевна</cp:lastModifiedBy>
  <cp:revision>24</cp:revision>
  <dcterms:created xsi:type="dcterms:W3CDTF">2021-12-06T09:29:40Z</dcterms:created>
  <dcterms:modified xsi:type="dcterms:W3CDTF">2021-12-08T11:32:58Z</dcterms:modified>
</cp:coreProperties>
</file>